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8" Type="http://schemas.openxmlformats.org/officeDocument/2006/relationships/slide" Target="slides/slide3.xml"/><Relationship Id="rId3" Type="http://schemas.openxmlformats.org/officeDocument/2006/relationships/presProps" Target="presProps.xml"/><Relationship Id="rId21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7" Type="http://schemas.openxmlformats.org/officeDocument/2006/relationships/slide" Target="slides/slide2.xml"/><Relationship Id="rId2" Type="http://schemas.openxmlformats.org/officeDocument/2006/relationships/viewProps" Target="viewProps.xml"/><Relationship Id="rId16" Type="http://schemas.openxmlformats.org/officeDocument/2006/relationships/slide" Target="slides/slide11.xml"/><Relationship Id="rId20" Type="http://schemas.openxmlformats.org/officeDocument/2006/relationships/customXml" Target="../customXml/item2.xml"/><Relationship Id="rId11" Type="http://schemas.openxmlformats.org/officeDocument/2006/relationships/slide" Target="slides/slide6.xml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customXml" Target="../customXml/item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5703383ef2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5703383ef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5703383ef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5703383ef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5703383ef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5703383ef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2ec13554f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2ec13554f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2ec13554f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2ec13554f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5703383ef2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5703383ef2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5703383ef2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5703383ef2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5703383ef2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5703383ef2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5703383ef2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5703383ef2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5703383ef2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5703383ef2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5703383ef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5703383ef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5703383ef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5703383ef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5703383ef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5703383ef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1052525" y="863550"/>
            <a:ext cx="725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Unreal Engine’s new </a:t>
            </a:r>
            <a:r>
              <a:rPr i="1" lang="en">
                <a:solidFill>
                  <a:schemeClr val="dk1"/>
                </a:solidFill>
              </a:rPr>
              <a:t>virtualized geometry</a:t>
            </a:r>
            <a:r>
              <a:rPr lang="en">
                <a:solidFill>
                  <a:schemeClr val="dk1"/>
                </a:solidFill>
              </a:rPr>
              <a:t> technology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makes static meshes smaller in file size, but faster to render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allows use of much more detailed meshes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uses algorithms to render only the detail that can be seen, and nothing more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occlusion culling</a:t>
            </a:r>
            <a:r>
              <a:rPr lang="en">
                <a:solidFill>
                  <a:schemeClr val="dk1"/>
                </a:solidFill>
              </a:rPr>
              <a:t> - the technique of not rendering triangles that will get blocked by other triangles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1052525" y="863550"/>
            <a:ext cx="725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Supported Platforms (Consoles)</a:t>
            </a:r>
            <a:endParaRPr sz="21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PlayStation 5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Xbox Series S and X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PlayStation 4, Xbox One (experimental)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1052525" y="863550"/>
            <a:ext cx="725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Supported Platforms (PCs)</a:t>
            </a:r>
            <a:endParaRPr sz="21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NVIDIA Maxwell-generation or newer (GeForce GTX 745)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AMD GCN-generation or newer (Radeon HD 7730)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DirectX 12, Shader Model 6, updated graphics drivers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&gt;= Windows 10 version 1909.1350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SSD (recommended)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>
            <a:off x="1052525" y="863550"/>
            <a:ext cx="725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File Size Comparison</a:t>
            </a:r>
            <a:endParaRPr sz="2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" name="Google Shape;122;p24"/>
          <p:cNvSpPr txBox="1"/>
          <p:nvPr/>
        </p:nvSpPr>
        <p:spPr>
          <a:xfrm>
            <a:off x="1052513" y="1419900"/>
            <a:ext cx="35238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B71E42"/>
                </a:solidFill>
              </a:rPr>
              <a:t>High Polygon Static Mesh</a:t>
            </a:r>
            <a:endParaRPr sz="1900">
              <a:solidFill>
                <a:srgbClr val="B71E42"/>
              </a:solidFill>
            </a:endParaRPr>
          </a:p>
        </p:txBody>
      </p:sp>
      <p:sp>
        <p:nvSpPr>
          <p:cNvPr id="123" name="Google Shape;123;p24"/>
          <p:cNvSpPr txBox="1"/>
          <p:nvPr/>
        </p:nvSpPr>
        <p:spPr>
          <a:xfrm>
            <a:off x="1052513" y="1826922"/>
            <a:ext cx="3523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20955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Triangles</a:t>
            </a:r>
            <a:r>
              <a:rPr lang="en" sz="2000">
                <a:solidFill>
                  <a:srgbClr val="000000"/>
                </a:solidFill>
              </a:rPr>
              <a:t>: 1,545,338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Vertices</a:t>
            </a:r>
            <a:r>
              <a:rPr lang="en" sz="2000">
                <a:solidFill>
                  <a:srgbClr val="000000"/>
                </a:solidFill>
              </a:rPr>
              <a:t>: 793,330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Num LODs</a:t>
            </a:r>
            <a:r>
              <a:rPr lang="en" sz="2000">
                <a:solidFill>
                  <a:srgbClr val="000000"/>
                </a:solidFill>
              </a:rPr>
              <a:t>: 4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Nanite</a:t>
            </a:r>
            <a:r>
              <a:rPr lang="en" sz="2000">
                <a:solidFill>
                  <a:srgbClr val="000000"/>
                </a:solidFill>
              </a:rPr>
              <a:t>: Disabled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Compressed Size</a:t>
            </a:r>
            <a:r>
              <a:rPr lang="en" sz="2000">
                <a:solidFill>
                  <a:srgbClr val="000000"/>
                </a:solidFill>
              </a:rPr>
              <a:t>: </a:t>
            </a:r>
            <a:r>
              <a:rPr lang="en" sz="2000">
                <a:solidFill>
                  <a:srgbClr val="000000"/>
                </a:solidFill>
                <a:highlight>
                  <a:srgbClr val="FF0000"/>
                </a:highlight>
              </a:rPr>
              <a:t>148.95 MB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124" name="Google Shape;124;p24"/>
          <p:cNvSpPr txBox="1"/>
          <p:nvPr/>
        </p:nvSpPr>
        <p:spPr>
          <a:xfrm>
            <a:off x="4819138" y="1422569"/>
            <a:ext cx="35238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B71E42"/>
                </a:solidFill>
              </a:rPr>
              <a:t>Nanite Mesh</a:t>
            </a:r>
            <a:endParaRPr sz="1900">
              <a:solidFill>
                <a:srgbClr val="B71E42"/>
              </a:solidFill>
            </a:endParaRPr>
          </a:p>
        </p:txBody>
      </p:sp>
      <p:sp>
        <p:nvSpPr>
          <p:cNvPr id="125" name="Google Shape;125;p24"/>
          <p:cNvSpPr txBox="1"/>
          <p:nvPr/>
        </p:nvSpPr>
        <p:spPr>
          <a:xfrm>
            <a:off x="4819136" y="1824816"/>
            <a:ext cx="3523800" cy="19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20955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Triangles</a:t>
            </a:r>
            <a:r>
              <a:rPr lang="en" sz="2000">
                <a:solidFill>
                  <a:srgbClr val="000000"/>
                </a:solidFill>
              </a:rPr>
              <a:t>: 1,545,338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Vertices</a:t>
            </a:r>
            <a:r>
              <a:rPr lang="en" sz="2000">
                <a:solidFill>
                  <a:srgbClr val="000000"/>
                </a:solidFill>
              </a:rPr>
              <a:t>: 793,330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Num LODs</a:t>
            </a:r>
            <a:r>
              <a:rPr lang="en" sz="2000">
                <a:solidFill>
                  <a:srgbClr val="000000"/>
                </a:solidFill>
              </a:rPr>
              <a:t>: n/a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Nanite</a:t>
            </a:r>
            <a:r>
              <a:rPr lang="en" sz="2000">
                <a:solidFill>
                  <a:srgbClr val="000000"/>
                </a:solidFill>
              </a:rPr>
              <a:t>: Enabled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Compressed Size</a:t>
            </a:r>
            <a:r>
              <a:rPr lang="en" sz="2000">
                <a:solidFill>
                  <a:srgbClr val="000000"/>
                </a:solidFill>
              </a:rPr>
              <a:t>: </a:t>
            </a:r>
            <a:r>
              <a:rPr lang="en" sz="2000">
                <a:solidFill>
                  <a:srgbClr val="000000"/>
                </a:solidFill>
                <a:highlight>
                  <a:srgbClr val="00FF00"/>
                </a:highlight>
              </a:rPr>
              <a:t>19.64 MB</a:t>
            </a:r>
            <a:endParaRPr sz="2000">
              <a:solidFill>
                <a:srgbClr val="000000"/>
              </a:solidFill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1052525" y="863550"/>
            <a:ext cx="725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File Size Comparison</a:t>
            </a:r>
            <a:endParaRPr sz="2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2" name="Google Shape;132;p25"/>
          <p:cNvSpPr txBox="1"/>
          <p:nvPr/>
        </p:nvSpPr>
        <p:spPr>
          <a:xfrm>
            <a:off x="1052513" y="1419900"/>
            <a:ext cx="35238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B71E42"/>
                </a:solidFill>
              </a:rPr>
              <a:t>Low</a:t>
            </a:r>
            <a:r>
              <a:rPr lang="en" sz="1900">
                <a:solidFill>
                  <a:srgbClr val="B71E42"/>
                </a:solidFill>
              </a:rPr>
              <a:t> Polygon Static Mesh</a:t>
            </a:r>
            <a:endParaRPr sz="1900">
              <a:solidFill>
                <a:srgbClr val="B71E42"/>
              </a:solidFill>
            </a:endParaRPr>
          </a:p>
        </p:txBody>
      </p:sp>
      <p:sp>
        <p:nvSpPr>
          <p:cNvPr id="133" name="Google Shape;133;p25"/>
          <p:cNvSpPr txBox="1"/>
          <p:nvPr/>
        </p:nvSpPr>
        <p:spPr>
          <a:xfrm>
            <a:off x="1052513" y="1826922"/>
            <a:ext cx="35238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20955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Triangles</a:t>
            </a:r>
            <a:r>
              <a:rPr lang="en" sz="2000">
                <a:solidFill>
                  <a:srgbClr val="000000"/>
                </a:solidFill>
              </a:rPr>
              <a:t>: 1</a:t>
            </a:r>
            <a:r>
              <a:rPr lang="en" sz="2000"/>
              <a:t>9,066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Vertices</a:t>
            </a:r>
            <a:r>
              <a:rPr lang="en" sz="2000">
                <a:solidFill>
                  <a:srgbClr val="000000"/>
                </a:solidFill>
              </a:rPr>
              <a:t>: </a:t>
            </a:r>
            <a:r>
              <a:rPr lang="en" sz="2000"/>
              <a:t>10,930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Num LODs</a:t>
            </a:r>
            <a:r>
              <a:rPr lang="en" sz="2000">
                <a:solidFill>
                  <a:srgbClr val="000000"/>
                </a:solidFill>
              </a:rPr>
              <a:t>: 4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Nanite</a:t>
            </a:r>
            <a:r>
              <a:rPr lang="en" sz="2000">
                <a:solidFill>
                  <a:srgbClr val="000000"/>
                </a:solidFill>
              </a:rPr>
              <a:t>: Disabled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Compressed Size</a:t>
            </a:r>
            <a:r>
              <a:rPr lang="en" sz="2000">
                <a:solidFill>
                  <a:srgbClr val="000000"/>
                </a:solidFill>
              </a:rPr>
              <a:t>: </a:t>
            </a:r>
            <a:r>
              <a:rPr lang="en" sz="2000">
                <a:solidFill>
                  <a:srgbClr val="000000"/>
                </a:solidFill>
                <a:highlight>
                  <a:srgbClr val="00FF00"/>
                </a:highlight>
              </a:rPr>
              <a:t>1</a:t>
            </a:r>
            <a:r>
              <a:rPr lang="en" sz="2000">
                <a:highlight>
                  <a:srgbClr val="00FF00"/>
                </a:highlight>
              </a:rPr>
              <a:t>.34</a:t>
            </a:r>
            <a:r>
              <a:rPr lang="en" sz="2000">
                <a:solidFill>
                  <a:srgbClr val="000000"/>
                </a:solidFill>
                <a:highlight>
                  <a:srgbClr val="00FF00"/>
                </a:highlight>
              </a:rPr>
              <a:t> MB</a:t>
            </a:r>
            <a:endParaRPr sz="2000">
              <a:solidFill>
                <a:srgbClr val="000000"/>
              </a:solidFill>
              <a:highlight>
                <a:srgbClr val="00FF00"/>
              </a:highlight>
            </a:endParaRPr>
          </a:p>
        </p:txBody>
      </p:sp>
      <p:sp>
        <p:nvSpPr>
          <p:cNvPr id="134" name="Google Shape;134;p25"/>
          <p:cNvSpPr txBox="1"/>
          <p:nvPr/>
        </p:nvSpPr>
        <p:spPr>
          <a:xfrm>
            <a:off x="4819138" y="1422569"/>
            <a:ext cx="35238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B71E42"/>
                </a:solidFill>
              </a:rPr>
              <a:t>Nanite Mesh</a:t>
            </a:r>
            <a:endParaRPr sz="1900">
              <a:solidFill>
                <a:srgbClr val="B71E42"/>
              </a:solidFill>
            </a:endParaRPr>
          </a:p>
        </p:txBody>
      </p:sp>
      <p:sp>
        <p:nvSpPr>
          <p:cNvPr id="135" name="Google Shape;135;p25"/>
          <p:cNvSpPr txBox="1"/>
          <p:nvPr/>
        </p:nvSpPr>
        <p:spPr>
          <a:xfrm>
            <a:off x="4819136" y="1824816"/>
            <a:ext cx="3523800" cy="19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20955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Triangles</a:t>
            </a:r>
            <a:r>
              <a:rPr lang="en" sz="2000">
                <a:solidFill>
                  <a:srgbClr val="000000"/>
                </a:solidFill>
              </a:rPr>
              <a:t>: 1,545,338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Vertices</a:t>
            </a:r>
            <a:r>
              <a:rPr lang="en" sz="2000">
                <a:solidFill>
                  <a:srgbClr val="000000"/>
                </a:solidFill>
              </a:rPr>
              <a:t>: 793,330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Num LODs</a:t>
            </a:r>
            <a:r>
              <a:rPr lang="en" sz="2000">
                <a:solidFill>
                  <a:srgbClr val="000000"/>
                </a:solidFill>
              </a:rPr>
              <a:t>: n/a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Nanite</a:t>
            </a:r>
            <a:r>
              <a:rPr lang="en" sz="2000">
                <a:solidFill>
                  <a:srgbClr val="000000"/>
                </a:solidFill>
              </a:rPr>
              <a:t>: Enabled</a:t>
            </a:r>
            <a:endParaRPr sz="2000">
              <a:solidFill>
                <a:srgbClr val="000000"/>
              </a:solidFill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" sz="2000">
                <a:solidFill>
                  <a:srgbClr val="000000"/>
                </a:solidFill>
              </a:rPr>
              <a:t>Compressed Size</a:t>
            </a:r>
            <a:r>
              <a:rPr lang="en" sz="2000">
                <a:solidFill>
                  <a:srgbClr val="000000"/>
                </a:solidFill>
              </a:rPr>
              <a:t>: </a:t>
            </a:r>
            <a:r>
              <a:rPr lang="en" sz="2000">
                <a:solidFill>
                  <a:srgbClr val="000000"/>
                </a:solidFill>
                <a:highlight>
                  <a:srgbClr val="FF0000"/>
                </a:highlight>
              </a:rPr>
              <a:t>19.64 MB</a:t>
            </a:r>
            <a:endParaRPr sz="2000">
              <a:solidFill>
                <a:srgbClr val="000000"/>
              </a:solidFill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5498" y="847725"/>
            <a:ext cx="6129874" cy="344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5498" y="847725"/>
            <a:ext cx="6129874" cy="344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5498" y="847725"/>
            <a:ext cx="6129874" cy="344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5498" y="847725"/>
            <a:ext cx="6129874" cy="344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1052525" y="863550"/>
            <a:ext cx="725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Unreal Engine’s new </a:t>
            </a:r>
            <a:r>
              <a:rPr i="1" lang="en">
                <a:solidFill>
                  <a:schemeClr val="dk1"/>
                </a:solidFill>
              </a:rPr>
              <a:t>virtualized geometry</a:t>
            </a:r>
            <a:r>
              <a:rPr lang="en">
                <a:solidFill>
                  <a:schemeClr val="dk1"/>
                </a:solidFill>
              </a:rPr>
              <a:t> technology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makes static meshes smaller in file size, but faster to render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allows use of much more detailed meshes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uses algorithms to render only the detail that can be seen, and nothing more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occlusion culling</a:t>
            </a:r>
            <a:r>
              <a:rPr lang="en">
                <a:solidFill>
                  <a:schemeClr val="dk1"/>
                </a:solidFill>
              </a:rPr>
              <a:t> - the technique of not rendering triangles that will get blocked by other triangles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uses an extremely efficient Level of Detail system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1052525" y="863550"/>
            <a:ext cx="725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Unsupported Features (Mesh Deformation)</a:t>
            </a:r>
            <a:endParaRPr sz="21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Skeletal Meshes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Spline Meshes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Morph Targets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Vertex Painting (vertex colors imported in are ok)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1052525" y="863550"/>
            <a:ext cx="725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Unsupported Features (Materials)</a:t>
            </a:r>
            <a:endParaRPr sz="21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Blend Modes other than Opaque and Masked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Wireframe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Vertex Interpolator node and Custom UVs are supported but will evaluate 3 times per pixel (less efficient)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Nanite</a:t>
            </a:r>
            <a:endParaRPr/>
          </a:p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1052525" y="863550"/>
            <a:ext cx="725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Unsupported Features (Rendering)</a:t>
            </a:r>
            <a:endParaRPr sz="21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Forward Rendering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Stereo Rendering (VR)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Split Screen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Multisampling Anti-Aliasing (MSAA)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Lighting Channels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9" ma:contentTypeDescription="Create a new document." ma:contentTypeScope="" ma:versionID="0f295b4eaac5758ed5fac4959b75d881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57dd884e41ecc57e715e77a3a1c4b2cc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63FE3771-3AE6-42AE-A1E2-EEF2E8C2F6D7}"/>
</file>

<file path=customXml/itemProps2.xml><?xml version="1.0" encoding="utf-8"?>
<ds:datastoreItem xmlns:ds="http://schemas.openxmlformats.org/officeDocument/2006/customXml" ds:itemID="{F8BEBD6E-065A-4465-8BD7-D06AF5FE07D6}"/>
</file>

<file path=customXml/itemProps3.xml><?xml version="1.0" encoding="utf-8"?>
<ds:datastoreItem xmlns:ds="http://schemas.openxmlformats.org/officeDocument/2006/customXml" ds:itemID="{0B59F134-0615-4D81-917A-B7BBD5D28033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